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5"/>
  </p:notesMasterIdLst>
  <p:sldIdLst>
    <p:sldId id="256" r:id="rId2"/>
    <p:sldId id="258" r:id="rId3"/>
    <p:sldId id="297" r:id="rId4"/>
    <p:sldId id="285" r:id="rId5"/>
    <p:sldId id="311" r:id="rId6"/>
    <p:sldId id="299" r:id="rId7"/>
    <p:sldId id="293" r:id="rId8"/>
    <p:sldId id="304" r:id="rId9"/>
    <p:sldId id="303" r:id="rId10"/>
    <p:sldId id="301" r:id="rId11"/>
    <p:sldId id="302" r:id="rId12"/>
    <p:sldId id="305" r:id="rId13"/>
    <p:sldId id="306" r:id="rId14"/>
    <p:sldId id="307" r:id="rId15"/>
    <p:sldId id="308" r:id="rId16"/>
    <p:sldId id="310" r:id="rId17"/>
    <p:sldId id="309" r:id="rId18"/>
    <p:sldId id="300" r:id="rId19"/>
    <p:sldId id="294" r:id="rId20"/>
    <p:sldId id="287" r:id="rId21"/>
    <p:sldId id="288" r:id="rId22"/>
    <p:sldId id="295" r:id="rId23"/>
    <p:sldId id="270" r:id="rId24"/>
  </p:sldIdLst>
  <p:sldSz cx="10691813" cy="7559675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wynar Sławomir" initials="CS" lastIdx="1" clrIdx="0">
    <p:extLst>
      <p:ext uri="{19B8F6BF-5375-455C-9EA6-DF929625EA0E}">
        <p15:presenceInfo xmlns:p15="http://schemas.microsoft.com/office/powerpoint/2012/main" userId="S-1-5-21-3756686867-893174319-3700931214-42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  <a:srgbClr val="00FF00"/>
    <a:srgbClr val="0000FF"/>
    <a:srgbClr val="ED7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pl-PL" sz="25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WYNIKI AUTOKONTROLI </a:t>
            </a:r>
            <a:r>
              <a:rPr lang="pl-PL" sz="2500" dirty="0" err="1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lgd</a:t>
            </a:r>
            <a:endParaRPr lang="pl-PL" sz="2500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00FF00"/>
            </a:solidFill>
            <a:ln>
              <a:solidFill>
                <a:schemeClr val="accent1">
                  <a:lumMod val="50000"/>
                </a:schemeClr>
              </a:solidFill>
            </a:ln>
            <a:effectLst>
              <a:outerShdw dir="5400000" sx="91000" sy="91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 prstMaterial="flat">
              <a:bevelT prst="relaxedInset"/>
              <a:contourClr>
                <a:schemeClr val="accent1">
                  <a:lumMod val="50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>
                    <a:lumMod val="50000"/>
                  </a:schemeClr>
                </a:solidFill>
              </a:ln>
              <a:effectLst>
                <a:outerShdw dir="5400000" sx="91000" sy="91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 prstMaterial="flat">
                <a:bevelT prst="relaxedInset"/>
                <a:contourClr>
                  <a:schemeClr val="accent1">
                    <a:lumMod val="50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30051968740191093"/>
                  <c:y val="-1.2582136833214937E-2"/>
                </c:manualLayout>
              </c:layout>
              <c:spPr>
                <a:solidFill>
                  <a:schemeClr val="bg1">
                    <a:alpha val="0"/>
                  </a:schemeClr>
                </a:solidFill>
                <a:ln>
                  <a:noFill/>
                  <a:round/>
                </a:ln>
                <a:effectLst>
                  <a:innerShdw blurRad="114300">
                    <a:prstClr val="black"/>
                  </a:innerShdw>
                </a:effectLst>
              </c:spPr>
              <c:txPr>
                <a:bodyPr rot="0" spcFirstLastPara="1" vertOverflow="ellipsis" vert="horz" wrap="square" lIns="38100" tIns="19050" rIns="38100" bIns="19050" anchor="t" anchorCtr="0">
                  <a:spAutoFit/>
                </a:bodyPr>
                <a:lstStyle/>
                <a:p>
                  <a:pPr algn="just">
                    <a:defRPr sz="6600" b="1" i="0" u="none" strike="noStrike" kern="1200" baseline="0">
                      <a:solidFill>
                        <a:schemeClr val="lt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264293461201899E-2"/>
                  <c:y val="-2.5164273666429759E-2"/>
                </c:manualLayout>
              </c:layout>
              <c:spPr>
                <a:solidFill>
                  <a:schemeClr val="bg1">
                    <a:alpha val="0"/>
                  </a:schemeClr>
                </a:solidFill>
                <a:ln>
                  <a:noFill/>
                  <a:round/>
                </a:ln>
                <a:effectLst>
                  <a:innerShdw blurRad="114300">
                    <a:prstClr val="black"/>
                  </a:innerShdw>
                </a:effectLst>
              </c:spPr>
              <c:txPr>
                <a:bodyPr rot="0" spcFirstLastPara="1" vertOverflow="ellipsis" vert="horz" wrap="square" lIns="38100" tIns="19050" rIns="38100" bIns="19050" anchor="t" anchorCtr="0">
                  <a:spAutoFit/>
                </a:bodyPr>
                <a:lstStyle/>
                <a:p>
                  <a:pPr algn="just">
                    <a:defRPr sz="6600" b="1" i="0" u="none" strike="noStrike" kern="1200" baseline="0">
                      <a:solidFill>
                        <a:schemeClr val="lt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alpha val="0"/>
                </a:schemeClr>
              </a:solidFill>
              <a:ln>
                <a:noFill/>
                <a:round/>
              </a:ln>
              <a:effectLst>
                <a:innerShdw blurRad="114300">
                  <a:prstClr val="black"/>
                </a:innerShdw>
              </a:effectLst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 algn="just">
                  <a:defRPr sz="4000" b="1" i="0" u="none" strike="noStrike" kern="1200" baseline="0">
                    <a:solidFill>
                      <a:schemeClr val="lt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NIE UWZGLĘDNIONY</c:v>
                </c:pt>
                <c:pt idx="1">
                  <c:v>POZYTYWNA
AUTOKONTROLA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137</c:v>
                </c:pt>
                <c:pt idx="1">
                  <c:v>23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194408144"/>
        <c:axId val="194408536"/>
        <c:axId val="0"/>
      </c:bar3DChart>
      <c:catAx>
        <c:axId val="194408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  <c:crossAx val="194408536"/>
        <c:crosses val="autoZero"/>
        <c:auto val="1"/>
        <c:lblAlgn val="ctr"/>
        <c:lblOffset val="100"/>
        <c:noMultiLvlLbl val="0"/>
      </c:catAx>
      <c:valAx>
        <c:axId val="194408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4408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rgbClr val="FFFF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 sz="25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ILOŚĆ PROTESTÓW ZŁOŻONYCH DO UM W RAMACH POSZCZEGÓLNYCH ZAKRESÓW</a:t>
            </a:r>
            <a:endParaRPr lang="pl-PL" sz="2500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liczba wniosków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8700814352065455E-2"/>
                  <c:y val="-4.2191906064206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01558753412541E-2"/>
                  <c:y val="7.735093421978515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500" b="0" i="0" u="none" strike="noStrike" kern="1200" baseline="0">
                    <a:solidFill>
                      <a:srgbClr val="FF0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Arkusz1!$A$2:$A$6</c:f>
              <c:strCache>
                <c:ptCount val="5"/>
                <c:pt idx="0">
                  <c:v>PROMOWANIE OBSZARU</c:v>
                </c:pt>
                <c:pt idx="1">
                  <c:v>ZACHOWANIE DZIEDZICTWA</c:v>
                </c:pt>
                <c:pt idx="2">
                  <c:v>INFRASTRUKTURA</c:v>
                </c:pt>
                <c:pt idx="3">
                  <c:v>ROZWIJANIE DZIAŁALNOŚCI </c:v>
                </c:pt>
                <c:pt idx="4">
                  <c:v>PODEJMOWANIE DZIAŁALNOŚCI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15</c:v>
                </c:pt>
                <c:pt idx="3">
                  <c:v>65</c:v>
                </c:pt>
                <c:pt idx="4">
                  <c:v>80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2"/>
        <c:gapDepth val="0"/>
        <c:shape val="box"/>
        <c:axId val="194409712"/>
        <c:axId val="194409320"/>
        <c:axId val="0"/>
      </c:bar3DChart>
      <c:valAx>
        <c:axId val="19440932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4409712"/>
        <c:crossesAt val="1"/>
        <c:crossBetween val="between"/>
      </c:valAx>
      <c:catAx>
        <c:axId val="194409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  <c:crossAx val="194409320"/>
        <c:crosses val="autoZero"/>
        <c:auto val="1"/>
        <c:lblAlgn val="r"/>
        <c:lblOffset val="80"/>
        <c:tickLblSkip val="1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500" b="1" i="0" u="none" strike="noStrike" kern="1200" spc="100" baseline="0">
                <a:solidFill>
                  <a:srgbClr val="FFFF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pl-PL" sz="25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CZEGO DOTYCZYŁY PROTESTY</a:t>
            </a:r>
            <a:endParaRPr lang="pl-PL" sz="2500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1" i="0" u="none" strike="noStrike" kern="1200" spc="100" baseline="0"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FF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3.3259095838946665E-2"/>
                  <c:y val="-4.17744744146146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51373443528561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9777287516839994E-2"/>
                  <c:y val="-4.17744744146146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34803268145754901"/>
                  <c:y val="-2.088723720730731E-3"/>
                </c:manualLayout>
              </c:layout>
              <c:spPr>
                <a:noFill/>
                <a:ln>
                  <a:noFill/>
                </a:ln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444500">
                    <a:prstClr val="black">
                      <a:alpha val="8000"/>
                    </a:prstClr>
                  </a:inn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4000" b="0" i="0" u="none" strike="noStrike" kern="1200" baseline="0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444500">
                  <a:prstClr val="black">
                    <a:alpha val="8000"/>
                  </a:prstClr>
                </a:inn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rgbClr val="FF0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SKARGA</c:v>
                </c:pt>
                <c:pt idx="1">
                  <c:v>KRYTERIUM + PROCEDURALNE</c:v>
                </c:pt>
                <c:pt idx="2">
                  <c:v>OCENA FORMALNA</c:v>
                </c:pt>
                <c:pt idx="3">
                  <c:v>KRYTERIUM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17</c:v>
                </c:pt>
                <c:pt idx="3">
                  <c:v>89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Arkusz1!$B$1</c15:sqref>
                        </c15:formulaRef>
                      </c:ext>
                    </c:extLst>
                    <c:strCache>
                      <c:ptCount val="1"/>
                      <c:pt idx="0">
                        <c:v>Seria 1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gapDepth val="15"/>
        <c:shape val="box"/>
        <c:axId val="204181816"/>
        <c:axId val="204182208"/>
        <c:axId val="0"/>
      </c:bar3DChart>
      <c:catAx>
        <c:axId val="204181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1"/>
          <a:lstStyle/>
          <a:p>
            <a:pPr>
              <a:lnSpc>
                <a:spcPct val="100000"/>
              </a:lnSpc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4182208"/>
        <c:crosses val="autoZero"/>
        <c:auto val="1"/>
        <c:lblAlgn val="r"/>
        <c:lblOffset val="100"/>
        <c:noMultiLvlLbl val="0"/>
      </c:catAx>
      <c:valAx>
        <c:axId val="204182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18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rgbClr val="FFFF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l-PL" sz="2500" b="1" i="0" baseline="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CZEGO DOTYCZYŁY PROTESTY</a:t>
            </a:r>
            <a:endParaRPr lang="pl-PL" sz="2500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rgbClr val="FFFF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rgbClr val="00FFF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9.740163781405816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3838163259885227E-2"/>
                  <c:y val="-4.20239460386076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9242762592533436"/>
                  <c:y val="-2.1011973019303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9123980107394339"/>
                  <c:y val="6.3035919057909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5538234304905483"/>
                  <c:y val="-2.1011973019303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5657016790044584"/>
                  <c:y val="-1.0505986509651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rgbClr val="FF0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Arkusz1!$A$2:$A$7</c:f>
              <c:strCache>
                <c:ptCount val="6"/>
                <c:pt idx="0">
                  <c:v>KRYTERIUM + BŁĘDNE INFORMOWANIE</c:v>
                </c:pt>
                <c:pt idx="1">
                  <c:v>KRYTERIUM + DODATKOWE DOKUMENTY</c:v>
                </c:pt>
                <c:pt idx="2">
                  <c:v>KRYTERIUM + INNE ZARZUTY</c:v>
                </c:pt>
                <c:pt idx="3">
                  <c:v>OCENA FORMALNA + PROCEDURALNE</c:v>
                </c:pt>
                <c:pt idx="4">
                  <c:v>KWOTA WSPARCIA</c:v>
                </c:pt>
                <c:pt idx="5">
                  <c:v>OCENA FORMALNA + DODATKOWE DOKUMENTY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3</c:v>
                </c:pt>
                <c:pt idx="5">
                  <c:v>3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Arkusz1!$B$1</c15:sqref>
                        </c15:formulaRef>
                      </c:ext>
                    </c:extLst>
                    <c:strCache>
                      <c:ptCount val="1"/>
                      <c:pt idx="0">
                        <c:v>Seria 1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gapDepth val="15"/>
        <c:shape val="box"/>
        <c:axId val="204184168"/>
        <c:axId val="204184560"/>
        <c:axId val="0"/>
      </c:bar3DChart>
      <c:catAx>
        <c:axId val="204184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04184560"/>
        <c:crosses val="autoZero"/>
        <c:auto val="1"/>
        <c:lblAlgn val="r"/>
        <c:lblOffset val="100"/>
        <c:noMultiLvlLbl val="0"/>
      </c:catAx>
      <c:valAx>
        <c:axId val="2041845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04184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all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r>
              <a:rPr lang="pl-PL" sz="2500" dirty="0" smtClean="0">
                <a:solidFill>
                  <a:srgbClr val="FFFF00"/>
                </a:solidFill>
                <a:effectLst/>
                <a:latin typeface="Arial Black" panose="020B0A04020102020204" pitchFamily="34" charset="0"/>
              </a:rPr>
              <a:t>ROZSTRZYGNIĘCIA „SW”</a:t>
            </a:r>
            <a:endParaRPr lang="pl-PL" sz="2500" dirty="0">
              <a:solidFill>
                <a:srgbClr val="FFFF00"/>
              </a:solidFill>
              <a:effectLst/>
              <a:latin typeface="Arial Black" panose="020B0A040201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all" baseline="0">
              <a:solidFill>
                <a:srgbClr val="FFFF00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solidFill>
          <a:schemeClr val="bg2">
            <a:lumMod val="75000"/>
            <a:alpha val="27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flat"/>
          </c:spPr>
          <c:invertIfNegative val="0"/>
          <c:dPt>
            <c:idx val="1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flat"/>
            </c:spPr>
          </c:dPt>
          <c:dPt>
            <c:idx val="2"/>
            <c:invertIfNegative val="0"/>
            <c:bubble3D val="0"/>
            <c:spPr>
              <a:solidFill>
                <a:srgbClr val="00FFFF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 prstMaterial="flat"/>
            </c:spPr>
          </c:dPt>
          <c:dLbls>
            <c:dLbl>
              <c:idx val="0"/>
              <c:layout>
                <c:manualLayout>
                  <c:x val="2.7319971581991901E-2"/>
                  <c:y val="-4.2023946038606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613214673060095E-2"/>
                  <c:y val="-3.7821551434745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01039524451047E-2"/>
                  <c:y val="-4.622634064246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alpha val="0"/>
                </a:schemeClr>
              </a:solidFill>
              <a:ln>
                <a:noFill/>
                <a:round/>
              </a:ln>
              <a:effectLst>
                <a:innerShdw blurRad="114300">
                  <a:prstClr val="black"/>
                </a:innerShdw>
              </a:effectLst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 algn="just">
                  <a:defRPr sz="5000" b="1" i="0" u="none" strike="noStrike" kern="1200" baseline="0">
                    <a:solidFill>
                      <a:schemeClr val="lt1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PONOWNA OCENA</c:v>
                </c:pt>
                <c:pt idx="1">
                  <c:v>NIE UWZGLĘDNIONY</c:v>
                </c:pt>
                <c:pt idx="2">
                  <c:v>BRAK ŚRODKÓW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82</c:v>
                </c:pt>
                <c:pt idx="1">
                  <c:v>41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4"/>
        <c:gapDepth val="53"/>
        <c:shape val="box"/>
        <c:axId val="204794568"/>
        <c:axId val="204794960"/>
        <c:axId val="0"/>
      </c:bar3DChart>
      <c:catAx>
        <c:axId val="204794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FFFF00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endParaRPr lang="pl-PL"/>
          </a:p>
        </c:txPr>
        <c:crossAx val="204794960"/>
        <c:crosses val="autoZero"/>
        <c:auto val="1"/>
        <c:lblAlgn val="ctr"/>
        <c:lblOffset val="100"/>
        <c:noMultiLvlLbl val="0"/>
      </c:catAx>
      <c:valAx>
        <c:axId val="204794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4794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6350" cap="flat" cmpd="sng" algn="ctr">
      <a:solidFill>
        <a:schemeClr val="dk1">
          <a:tint val="7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1">
  <cs:axisTitle>
    <cs:lnRef idx="0"/>
    <cs:fillRef idx="0"/>
    <cs:effectRef idx="0"/>
    <cs:fontRef idx="minor">
      <a:schemeClr val="lt1">
        <a:lumMod val="75000"/>
      </a:schemeClr>
    </cs:fontRef>
    <cs:defRPr sz="1197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6350" cap="flat" cmpd="sng" algn="ctr">
        <a:solidFill>
          <a:schemeClr val="dk1">
            <a:tint val="75000"/>
          </a:schemeClr>
        </a:solidFill>
        <a:round/>
      </a:ln>
    </cs:spPr>
    <cs:defRPr sz="1330" kern="1200"/>
  </cs:chartArea>
  <cs:dataLabel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</cs:dataLabel>
  <cs:dataLabelCallout>
    <cs:lnRef idx="0"/>
    <cs:fillRef idx="0">
      <cs:styleClr val="auto"/>
    </cs:fillRef>
    <cs:effectRef idx="0"/>
    <cs:fontRef idx="minor">
      <a:schemeClr val="lt1"/>
    </cs:fontRef>
    <cs:spPr>
      <a:solidFill>
        <a:schemeClr val="phClr">
          <a:alpha val="30000"/>
        </a:schemeClr>
      </a:solidFill>
      <a:ln>
        <a:solidFill>
          <a:schemeClr val="lt1">
            <a:alpha val="50000"/>
          </a:schemeClr>
        </a:solidFill>
        <a:round/>
      </a:ln>
      <a:effectLst>
        <a:outerShdw blurRad="63500" dist="88900" dir="2700000" algn="tl" rotWithShape="0">
          <a:prstClr val="black">
            <a:alpha val="40000"/>
          </a:prstClr>
        </a:outerShdw>
      </a:effectLst>
    </cs:spPr>
    <cs:defRPr sz="1197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88000"/>
        </a:schemeClr>
      </a:solidFill>
      <a:ln>
        <a:solidFill>
          <a:schemeClr val="phClr">
            <a:lumMod val="50000"/>
          </a:schemeClr>
        </a:solidFill>
      </a:ln>
      <a:scene3d>
        <a:camera prst="orthographicFront"/>
        <a:lightRig rig="threePt" dir="t"/>
      </a:scene3d>
      <a:sp3d prstMaterial="flat"/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dk1">
            <a:lumMod val="75000"/>
            <a:lumOff val="25000"/>
          </a:schemeClr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bg2">
          <a:lumMod val="75000"/>
          <a:alpha val="27000"/>
        </a:schemeClr>
      </a:solidFill>
      <a:sp3d/>
    </cs:spPr>
  </cs:floor>
  <cs:gridlineMajor>
    <cs:lnRef idx="0"/>
    <cs:fillRef idx="0"/>
    <cs:effectRef idx="0"/>
    <cs:fontRef idx="minor">
      <a:schemeClr val="tx1"/>
    </cs:fontRef>
    <cs:spPr>
      <a:ln w="9525">
        <a:solidFill>
          <a:schemeClr val="lt1">
            <a:lumMod val="50000"/>
          </a:schemeClr>
        </a:solidFill>
      </a:ln>
    </cs:spPr>
  </cs:gridlineMajor>
  <cs:gridlineMinor>
    <cs:lnRef idx="0"/>
    <cs:fillRef idx="0"/>
    <cs:effectRef idx="0"/>
    <cs:fontRef idx="minor">
      <a:schemeClr val="tx1"/>
    </cs:fontRef>
    <cs:spPr>
      <a:ln w="9525">
        <a:solidFill>
          <a:schemeClr val="lt1">
            <a:lumMod val="40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/>
    </cs:fontRef>
    <cs:defRPr sz="2200" b="0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p3d/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23F87-6A77-4C5D-B1D5-1CDC95B4ED43}" type="datetimeFigureOut">
              <a:rPr lang="pl-PL" smtClean="0"/>
              <a:t>2020-02-17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ADA9CE-8131-43AB-ABBA-6150B624241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73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158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6409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ADA9CE-8131-43AB-ABBA-6150B6242412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1392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58B2-9541-4DED-9183-5C9707104105}" type="datetime1">
              <a:rPr lang="pl-PL" smtClean="0"/>
              <a:t>2020-02-17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450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CA87-52C0-4B6A-BCF4-3D3DAD49BC1A}" type="datetime1">
              <a:rPr lang="pl-PL" smtClean="0"/>
              <a:t>2020-02-17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635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B85DF-823E-4BE6-9182-A06D6B02DC86}" type="datetime1">
              <a:rPr lang="pl-PL" smtClean="0"/>
              <a:t>2020-02-17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3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63109-2B85-44B9-BF3D-65246FE93611}" type="datetime1">
              <a:rPr lang="pl-PL" smtClean="0"/>
              <a:t>2020-02-17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682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8EB2B-AF86-49E4-A369-D179845C2B91}" type="datetime1">
              <a:rPr lang="pl-PL" smtClean="0"/>
              <a:t>2020-02-17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18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B17C-A14E-4FC5-BBB8-02669EAC924E}" type="datetime1">
              <a:rPr lang="pl-PL" smtClean="0"/>
              <a:t>2020-02-17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48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A4B83-2FF8-489E-820C-AD0961B5C46D}" type="datetime1">
              <a:rPr lang="pl-PL" smtClean="0"/>
              <a:t>2020-02-17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64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C854C-F645-4FCB-8102-4A0E4EF5D2CB}" type="datetime1">
              <a:rPr lang="pl-PL" smtClean="0"/>
              <a:t>2020-02-17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03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88A2-157E-4679-9137-9192ADB9A250}" type="datetime1">
              <a:rPr lang="pl-PL" smtClean="0"/>
              <a:t>2020-02-17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0565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A121-F02F-494C-AD84-1041AEBC85F5}" type="datetime1">
              <a:rPr lang="pl-PL" smtClean="0"/>
              <a:t>2020-02-17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013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AD6-9B39-4EB5-9E70-BD3FA9EA398D}" type="datetime1">
              <a:rPr lang="pl-PL" smtClean="0"/>
              <a:t>2020-02-17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250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52388-3CDA-4BF4-B9F5-14C46682BB95}" type="datetime1">
              <a:rPr lang="pl-PL" smtClean="0"/>
              <a:t>2020-02-17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Str.1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44EB8-AF7A-4EE4-B739-D16958D63BF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209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493295" y="1898426"/>
            <a:ext cx="9709484" cy="368998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304800" dir="2700000" algn="ctr">
              <a:srgbClr val="000000">
                <a:alpha val="36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PROTESTY  </a:t>
            </a:r>
            <a:r>
              <a:rPr lang="pl-P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ROZPATRYWANE PRZEZ ZW  W RAMACH NABORÓW OGŁASZANYCH </a:t>
            </a:r>
            <a:endParaRPr lang="pl-PL" sz="4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l-PL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PRZEZ </a:t>
            </a:r>
            <a:r>
              <a:rPr lang="pl-PL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LGD</a:t>
            </a:r>
            <a:endParaRPr lang="pl-PL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>
          <a:xfrm>
            <a:off x="3156644" y="7006700"/>
            <a:ext cx="4326990" cy="402483"/>
          </a:xfrm>
        </p:spPr>
        <p:txBody>
          <a:bodyPr/>
          <a:lstStyle/>
          <a:p>
            <a:r>
              <a:rPr lang="pl-PL" sz="1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Ruda Różaniecka 20.02.2020 roku</a:t>
            </a:r>
            <a:endParaRPr lang="pl-PL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Symbol zastępczy stopki 9"/>
          <p:cNvSpPr txBox="1">
            <a:spLocks/>
          </p:cNvSpPr>
          <p:nvPr/>
        </p:nvSpPr>
        <p:spPr>
          <a:xfrm>
            <a:off x="3309044" y="7159100"/>
            <a:ext cx="432699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l-PL"/>
            </a:defPPr>
            <a:lvl1pPr marL="0" algn="ctr" defTabSz="914400" rtl="0" eaLnBrk="1" latinLnBrk="0" hangingPunct="1">
              <a:defRPr sz="1323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37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GŁÓWNA PRZYCZYNY </a:t>
            </a:r>
          </a:p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PROTESTÓW ZDANIEM UM TO: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14401" y="2654969"/>
            <a:ext cx="8698832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5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BRAK MERYTORYCZNYCH UZASADNIEŃ NA ETAPIE OCENY WNIOSKÓW</a:t>
            </a:r>
            <a:endParaRPr lang="pl-PL" sz="55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3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PRZYKŁADY UZASADNIEŃ: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54278" y="1658236"/>
            <a:ext cx="10383253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i="1" dirty="0">
                <a:solidFill>
                  <a:srgbClr val="FF0000"/>
                </a:solidFill>
              </a:rPr>
              <a:t>Operacja nie jest innowacyjna w zakresie wskazanym w </a:t>
            </a:r>
            <a:r>
              <a:rPr lang="pl-PL" sz="2000" i="1" dirty="0" smtClean="0">
                <a:solidFill>
                  <a:srgbClr val="FF0000"/>
                </a:solidFill>
              </a:rPr>
              <a:t>LSR.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i="1" dirty="0" smtClean="0">
                <a:solidFill>
                  <a:srgbClr val="FF0000"/>
                </a:solidFill>
              </a:rPr>
              <a:t>Oceniający </a:t>
            </a:r>
            <a:r>
              <a:rPr lang="pl-PL" sz="2000" i="1" dirty="0">
                <a:solidFill>
                  <a:srgbClr val="FF0000"/>
                </a:solidFill>
              </a:rPr>
              <a:t>uznali, że operacja nie spełnia kryterium innowacyjności w kontekście definicji innowacyjności określonej w </a:t>
            </a:r>
            <a:r>
              <a:rPr lang="pl-PL" sz="2000" i="1" dirty="0" smtClean="0">
                <a:solidFill>
                  <a:srgbClr val="FF0000"/>
                </a:solidFill>
              </a:rPr>
              <a:t>LSR.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i="1" dirty="0" smtClean="0">
                <a:solidFill>
                  <a:srgbClr val="FF0000"/>
                </a:solidFill>
              </a:rPr>
              <a:t>Operacja </a:t>
            </a:r>
            <a:r>
              <a:rPr lang="pl-PL" sz="2000" i="1" dirty="0">
                <a:solidFill>
                  <a:srgbClr val="FF0000"/>
                </a:solidFill>
              </a:rPr>
              <a:t>jest niezgodna z zakresem tematycznym wskazanym w ogłoszeniu o naborze </a:t>
            </a:r>
            <a:r>
              <a:rPr lang="pl-PL" sz="2000" i="1" dirty="0" smtClean="0">
                <a:solidFill>
                  <a:srgbClr val="FF0000"/>
                </a:solidFill>
              </a:rPr>
              <a:t>wniosków.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i="1" dirty="0" smtClean="0">
                <a:solidFill>
                  <a:srgbClr val="FF0000"/>
                </a:solidFill>
              </a:rPr>
              <a:t>Operacja </a:t>
            </a:r>
            <a:r>
              <a:rPr lang="pl-PL" sz="2000" i="1" dirty="0">
                <a:solidFill>
                  <a:srgbClr val="FF0000"/>
                </a:solidFill>
              </a:rPr>
              <a:t>ma neutralny wpływ na </a:t>
            </a:r>
            <a:r>
              <a:rPr lang="pl-PL" sz="2000" i="1" dirty="0" smtClean="0">
                <a:solidFill>
                  <a:srgbClr val="FF0000"/>
                </a:solidFill>
              </a:rPr>
              <a:t>środowisko.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i="1" dirty="0" smtClean="0">
                <a:solidFill>
                  <a:srgbClr val="FF0000"/>
                </a:solidFill>
              </a:rPr>
              <a:t>Oceniający </a:t>
            </a:r>
            <a:r>
              <a:rPr lang="pl-PL" sz="2000" i="1" dirty="0">
                <a:solidFill>
                  <a:srgbClr val="FF0000"/>
                </a:solidFill>
              </a:rPr>
              <a:t>uznali, że operacja nie wpływa na rozwój turystyki obszaru objętego </a:t>
            </a:r>
            <a:r>
              <a:rPr lang="pl-PL" sz="2000" i="1" dirty="0" smtClean="0">
                <a:solidFill>
                  <a:srgbClr val="FF0000"/>
                </a:solidFill>
              </a:rPr>
              <a:t>LSR.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i="1" dirty="0" smtClean="0">
                <a:solidFill>
                  <a:srgbClr val="FF0000"/>
                </a:solidFill>
              </a:rPr>
              <a:t>Oceniający </a:t>
            </a:r>
            <a:r>
              <a:rPr lang="pl-PL" sz="2000" i="1" dirty="0">
                <a:solidFill>
                  <a:srgbClr val="FF0000"/>
                </a:solidFill>
              </a:rPr>
              <a:t>uznali, że operacja nie wykorzystuje lokalnych </a:t>
            </a:r>
            <a:r>
              <a:rPr lang="pl-PL" sz="2000" i="1" dirty="0" smtClean="0">
                <a:solidFill>
                  <a:srgbClr val="FF0000"/>
                </a:solidFill>
              </a:rPr>
              <a:t>zasobów.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i="1" dirty="0" smtClean="0">
                <a:solidFill>
                  <a:srgbClr val="FF0000"/>
                </a:solidFill>
              </a:rPr>
              <a:t>Po </a:t>
            </a:r>
            <a:r>
              <a:rPr lang="pl-PL" sz="2000" i="1" dirty="0">
                <a:solidFill>
                  <a:srgbClr val="FF0000"/>
                </a:solidFill>
              </a:rPr>
              <a:t>analizie złożonej dokumentacji opisy nie przekonały wszystkich  członków  rady. Wskazane przez wnioskodawcę  rozwiązania zdaniem części oceniających są standardowe i powszechnie </a:t>
            </a:r>
            <a:r>
              <a:rPr lang="pl-PL" sz="2000" i="1" dirty="0" smtClean="0">
                <a:solidFill>
                  <a:srgbClr val="FF0000"/>
                </a:solidFill>
              </a:rPr>
              <a:t>stosowane.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i="1" dirty="0" smtClean="0">
                <a:solidFill>
                  <a:srgbClr val="FF0000"/>
                </a:solidFill>
              </a:rPr>
              <a:t>Po </a:t>
            </a:r>
            <a:r>
              <a:rPr lang="pl-PL" sz="2000" i="1" dirty="0">
                <a:solidFill>
                  <a:srgbClr val="FF0000"/>
                </a:solidFill>
              </a:rPr>
              <a:t>analizie złożonej dokumentacji przedstawione opisy nie przekonały radnych, że wnioskodawca zastosuje rozwiązania mające wpływ na ochronę środowiska lub klimatu. Stwierdzili, że opisany wpływ na ochronę środowiska </a:t>
            </a:r>
            <a:r>
              <a:rPr lang="pl-PL" sz="2000" i="1" dirty="0" smtClean="0">
                <a:solidFill>
                  <a:srgbClr val="FF0000"/>
                </a:solidFill>
              </a:rPr>
              <a:t>i </a:t>
            </a:r>
            <a:r>
              <a:rPr lang="pl-PL" sz="2000" i="1" dirty="0">
                <a:solidFill>
                  <a:srgbClr val="FF0000"/>
                </a:solidFill>
              </a:rPr>
              <a:t>klimatu jest niewystarczający do przyznania </a:t>
            </a:r>
            <a:r>
              <a:rPr lang="pl-PL" sz="2000" i="1" dirty="0" smtClean="0">
                <a:solidFill>
                  <a:srgbClr val="FF0000"/>
                </a:solidFill>
              </a:rPr>
              <a:t>punktu.</a:t>
            </a:r>
            <a:endParaRPr lang="pl-PL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189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312821" y="1187113"/>
            <a:ext cx="1008246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>
                <a:latin typeface="Arial Black" panose="020B0A04020102020204" pitchFamily="34" charset="0"/>
              </a:rPr>
              <a:t>BRAK RACJONALNEGO </a:t>
            </a:r>
            <a:endParaRPr lang="pl-PL" sz="4800" dirty="0" smtClean="0">
              <a:latin typeface="Arial Black" panose="020B0A04020102020204" pitchFamily="34" charset="0"/>
            </a:endParaRPr>
          </a:p>
          <a:p>
            <a:pPr algn="ctr"/>
            <a:r>
              <a:rPr lang="pl-PL" sz="4800" dirty="0" smtClean="0">
                <a:latin typeface="Arial Black" panose="020B0A04020102020204" pitchFamily="34" charset="0"/>
              </a:rPr>
              <a:t>I </a:t>
            </a:r>
            <a:r>
              <a:rPr lang="pl-PL" sz="4800" dirty="0">
                <a:latin typeface="Arial Black" panose="020B0A04020102020204" pitchFamily="34" charset="0"/>
              </a:rPr>
              <a:t>RZECZOWEGO UZASADNIENIA DECYZJI </a:t>
            </a:r>
            <a:endParaRPr lang="pl-PL" sz="4800" dirty="0" smtClean="0">
              <a:latin typeface="Arial Black" panose="020B0A04020102020204" pitchFamily="34" charset="0"/>
            </a:endParaRPr>
          </a:p>
          <a:p>
            <a:pPr algn="ctr"/>
            <a:r>
              <a:rPr lang="pl-PL" sz="4800" dirty="0" smtClean="0">
                <a:latin typeface="Arial Black" panose="020B0A04020102020204" pitchFamily="34" charset="0"/>
              </a:rPr>
              <a:t>W </a:t>
            </a:r>
            <a:r>
              <a:rPr lang="pl-PL" sz="4800" dirty="0">
                <a:latin typeface="Arial Black" panose="020B0A04020102020204" pitchFamily="34" charset="0"/>
              </a:rPr>
              <a:t>PISMACH INFORMACYJNYCH STANOWI </a:t>
            </a:r>
            <a:r>
              <a:rPr lang="pl-PL" sz="4800" dirty="0">
                <a:solidFill>
                  <a:srgbClr val="FF0000"/>
                </a:solidFill>
                <a:latin typeface="Arial Black" panose="020B0A04020102020204" pitchFamily="34" charset="0"/>
              </a:rPr>
              <a:t>ZNACZĄCE UCHYBIENIE RADY</a:t>
            </a:r>
            <a:endParaRPr lang="pl-PL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5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>
                <a:solidFill>
                  <a:srgbClr val="0000FF"/>
                </a:solidFill>
                <a:latin typeface="Arial Black" panose="020B0A04020102020204" pitchFamily="34" charset="0"/>
              </a:rPr>
              <a:t>ZGODNIE Z ZAPISAMI </a:t>
            </a:r>
            <a:endParaRPr lang="pl-PL" sz="4000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WYTYCZNYCH MRiRW </a:t>
            </a:r>
            <a:r>
              <a:rPr lang="pl-PL" sz="4000" dirty="0">
                <a:solidFill>
                  <a:srgbClr val="0000FF"/>
                </a:solidFill>
                <a:latin typeface="Arial Black" panose="020B0A04020102020204" pitchFamily="34" charset="0"/>
              </a:rPr>
              <a:t>NR 6/4/2017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54278" y="2632796"/>
            <a:ext cx="103832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3600" b="1" i="1" dirty="0" smtClean="0">
                <a:solidFill>
                  <a:srgbClr val="FF0000"/>
                </a:solidFill>
              </a:rPr>
              <a:t>„</a:t>
            </a:r>
            <a:r>
              <a:rPr lang="pl-PL" sz="3600" b="1" i="1" dirty="0">
                <a:solidFill>
                  <a:srgbClr val="FF0000"/>
                </a:solidFill>
              </a:rPr>
              <a:t>UZASADNIENIE OCENY POWINNO BYĆ PRZYGOTOWANE W SPOSÓB </a:t>
            </a:r>
            <a:r>
              <a:rPr lang="pl-PL" sz="3600" b="1" i="1" u="sng" dirty="0">
                <a:solidFill>
                  <a:srgbClr val="FF0000"/>
                </a:solidFill>
              </a:rPr>
              <a:t>POZWALAJĄCY NA EWENTUALNE ODNIESIENIE SIĘ WNIOSKODAWCY DO PRZYZNANYCH PUNKTÓW, A WIĘC KONIECZNE JEST ZAWARCIE UZASADNIENIA ODNOŚNIE PUNKTÓW PRZYZNANYCH ZA POSZCZEGÓLNE KRYTERIA </a:t>
            </a:r>
            <a:r>
              <a:rPr lang="pl-PL" sz="3600" b="1" i="1" dirty="0">
                <a:solidFill>
                  <a:srgbClr val="FF0000"/>
                </a:solidFill>
              </a:rPr>
              <a:t>A NIE JEDYNIE OGÓLNEGO UZASADNIENIA OCENY</a:t>
            </a:r>
            <a:r>
              <a:rPr lang="pl-PL" sz="3600" b="1" i="1" dirty="0" smtClean="0">
                <a:solidFill>
                  <a:srgbClr val="FF0000"/>
                </a:solidFill>
              </a:rPr>
              <a:t>.”. </a:t>
            </a:r>
            <a:endParaRPr lang="pl-PL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55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2057391"/>
            <a:ext cx="1069181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Zarzut naruszenia </a:t>
            </a:r>
            <a:r>
              <a:rPr lang="pl-PL" sz="4000" dirty="0">
                <a:solidFill>
                  <a:srgbClr val="0000FF"/>
                </a:solidFill>
                <a:latin typeface="Arial Black" panose="020B0A04020102020204" pitchFamily="34" charset="0"/>
              </a:rPr>
              <a:t>art. 37 ust. 1 ustawy z 2014 r. o zasadach realizacji programów w zakresie polityki spójności finansowanych w perspektywie finansowej 2014-2020 </a:t>
            </a:r>
            <a:r>
              <a:rPr lang="pl-PL" sz="2000" i="1" dirty="0">
                <a:solidFill>
                  <a:srgbClr val="0000FF"/>
                </a:solidFill>
                <a:latin typeface="Arial Black" panose="020B0A04020102020204" pitchFamily="34" charset="0"/>
              </a:rPr>
              <a:t>(Dz.U.2018.1431 t.j. z dnia 2018.07.25</a:t>
            </a:r>
            <a:r>
              <a:rPr lang="pl-PL" sz="2000" i="1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)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1804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54278" y="908367"/>
            <a:ext cx="10383253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4800" b="1" i="1" dirty="0">
                <a:solidFill>
                  <a:srgbClr val="FF0000"/>
                </a:solidFill>
              </a:rPr>
              <a:t>„Właściwa instytucja przeprowadza wybór projektów do dofinansowania </a:t>
            </a:r>
            <a:endParaRPr lang="pl-PL" sz="4800" b="1" i="1" dirty="0" smtClean="0">
              <a:solidFill>
                <a:srgbClr val="FF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pl-PL" sz="4800" b="1" i="1" dirty="0" smtClean="0">
                <a:solidFill>
                  <a:srgbClr val="FF0000"/>
                </a:solidFill>
              </a:rPr>
              <a:t>w </a:t>
            </a:r>
            <a:r>
              <a:rPr lang="pl-PL" sz="4800" b="1" i="1" dirty="0">
                <a:solidFill>
                  <a:srgbClr val="FF0000"/>
                </a:solidFill>
              </a:rPr>
              <a:t>sposób przejrzysty, rzetelny </a:t>
            </a:r>
            <a:endParaRPr lang="pl-PL" sz="4800" b="1" i="1" dirty="0" smtClean="0">
              <a:solidFill>
                <a:srgbClr val="FF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pl-PL" sz="4800" b="1" i="1" dirty="0" smtClean="0">
                <a:solidFill>
                  <a:srgbClr val="FF0000"/>
                </a:solidFill>
              </a:rPr>
              <a:t>i </a:t>
            </a:r>
            <a:r>
              <a:rPr lang="pl-PL" sz="4800" b="1" i="1" dirty="0">
                <a:solidFill>
                  <a:srgbClr val="FF0000"/>
                </a:solidFill>
              </a:rPr>
              <a:t>bezstronny oraz zapewnia wnioskodawcom równy dostęp do informacji o warunkach i sposobie wyboru projektów do dofinansowania.” </a:t>
            </a:r>
            <a:r>
              <a:rPr lang="pl-PL" sz="4800" b="1" i="1" dirty="0" smtClean="0">
                <a:solidFill>
                  <a:srgbClr val="FF0000"/>
                </a:solidFill>
              </a:rPr>
              <a:t> </a:t>
            </a:r>
            <a:endParaRPr lang="pl-PL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2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154278" y="908367"/>
            <a:ext cx="10383253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3200" b="1" i="1" dirty="0"/>
              <a:t>Zasada przejrzystości reguł oceny projektów realizuje się przede wszystkim w obowiązku powszechnie dostępnej </a:t>
            </a:r>
            <a:endParaRPr lang="pl-PL" sz="3200" b="1" i="1" dirty="0" smtClean="0"/>
          </a:p>
          <a:p>
            <a:pPr algn="ctr">
              <a:spcAft>
                <a:spcPts val="600"/>
              </a:spcAft>
            </a:pPr>
            <a:r>
              <a:rPr lang="pl-PL" sz="3200" b="1" i="1" dirty="0" smtClean="0"/>
              <a:t>i pełnej </a:t>
            </a:r>
            <a:r>
              <a:rPr lang="pl-PL" sz="3200" b="1" i="1" dirty="0"/>
              <a:t>informacji o trybie i warunkach wyboru projektów, pozostając w ścisłej korelacji z zasadą rzetelności, która związana jest z ustanowieniem jasnych i zrozumiałych dla wnioskodawców kryteriów wyboru projektów, zgodności postępowania właściwej instytucji z ustanowionymi </a:t>
            </a:r>
            <a:endParaRPr lang="pl-PL" sz="3200" b="1" i="1" dirty="0" smtClean="0"/>
          </a:p>
          <a:p>
            <a:pPr algn="ctr">
              <a:spcAft>
                <a:spcPts val="600"/>
              </a:spcAft>
            </a:pPr>
            <a:r>
              <a:rPr lang="pl-PL" sz="3200" b="1" i="1" dirty="0" smtClean="0"/>
              <a:t>w </a:t>
            </a:r>
            <a:r>
              <a:rPr lang="pl-PL" sz="3200" b="1" i="1" dirty="0"/>
              <a:t>danym trybie regułami </a:t>
            </a:r>
            <a:r>
              <a:rPr lang="pl-PL" sz="3200" b="1" i="1" u="sng" dirty="0">
                <a:solidFill>
                  <a:srgbClr val="FF0000"/>
                </a:solidFill>
              </a:rPr>
              <a:t>oraz wszechstronnym uzasadnieniem wyboru, co odnosi się również do należytego umotywowania dokonanej oceny projektu, przyznanej mu liczby punktów</a:t>
            </a:r>
            <a:r>
              <a:rPr lang="pl-PL" sz="32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409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WNIOSKI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54278" y="1971060"/>
            <a:ext cx="1038325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4800" b="1" i="1" dirty="0" smtClean="0">
                <a:solidFill>
                  <a:srgbClr val="FF0000"/>
                </a:solidFill>
              </a:rPr>
              <a:t>NALEŻY </a:t>
            </a:r>
            <a:r>
              <a:rPr lang="pl-PL" sz="4800" b="1" i="1" dirty="0">
                <a:solidFill>
                  <a:srgbClr val="FF0000"/>
                </a:solidFill>
              </a:rPr>
              <a:t>ZWRÓCIĆ SZCZEGÓLNĄ UWAGĘ, NA PRAWIDŁOWE, RZECZOWE I PEŁNE UZASADNIENIE PODEJMOWANYCH DECYZJI I ZAMIESZCZANIE ICH </a:t>
            </a:r>
            <a:endParaRPr lang="pl-PL" sz="4800" b="1" i="1" dirty="0" smtClean="0">
              <a:solidFill>
                <a:srgbClr val="FF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pl-PL" sz="4800" b="1" i="1" dirty="0" smtClean="0">
                <a:solidFill>
                  <a:srgbClr val="FF0000"/>
                </a:solidFill>
              </a:rPr>
              <a:t>W </a:t>
            </a:r>
            <a:r>
              <a:rPr lang="pl-PL" sz="4800" b="1" i="1" dirty="0">
                <a:solidFill>
                  <a:srgbClr val="FF0000"/>
                </a:solidFill>
              </a:rPr>
              <a:t>PISMACH INFORMACYJNYCH </a:t>
            </a:r>
            <a:endParaRPr lang="pl-PL" sz="4800" b="1" i="1" dirty="0" smtClean="0">
              <a:solidFill>
                <a:srgbClr val="FF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pl-PL" sz="4800" b="1" i="1" dirty="0" smtClean="0">
                <a:solidFill>
                  <a:srgbClr val="FF0000"/>
                </a:solidFill>
              </a:rPr>
              <a:t>DO </a:t>
            </a:r>
            <a:r>
              <a:rPr lang="pl-PL" sz="4800" b="1" i="1" dirty="0">
                <a:solidFill>
                  <a:srgbClr val="FF0000"/>
                </a:solidFill>
              </a:rPr>
              <a:t>WNIOSKODAWCÓW </a:t>
            </a:r>
            <a:r>
              <a:rPr lang="pl-PL" sz="4800" b="1" i="1" dirty="0" smtClean="0">
                <a:solidFill>
                  <a:srgbClr val="FF0000"/>
                </a:solidFill>
              </a:rPr>
              <a:t> </a:t>
            </a:r>
            <a:endParaRPr lang="pl-PL" sz="4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47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3220342564"/>
              </p:ext>
            </p:extLst>
          </p:nvPr>
        </p:nvGraphicFramePr>
        <p:xfrm>
          <a:off x="1" y="962526"/>
          <a:ext cx="10691812" cy="604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607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PRZEKAZYWANIE </a:t>
            </a:r>
          </a:p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DOKUMENTACJI </a:t>
            </a:r>
          </a:p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Z PROTESTÓW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14401" y="3015915"/>
            <a:ext cx="869883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 smtClean="0">
                <a:latin typeface="Arial Black" panose="020B0A04020102020204" pitchFamily="34" charset="0"/>
              </a:rPr>
              <a:t>Każdy składany protest należy skompletować i przekazać </a:t>
            </a:r>
          </a:p>
          <a:p>
            <a:pPr algn="ctr"/>
            <a:r>
              <a:rPr lang="pl-PL" sz="32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 osobnej teczce lub segregatorze</a:t>
            </a:r>
            <a:r>
              <a:rPr lang="pl-PL" sz="3200" dirty="0" smtClean="0">
                <a:latin typeface="Arial Black" panose="020B0A04020102020204" pitchFamily="34" charset="0"/>
              </a:rPr>
              <a:t> </a:t>
            </a:r>
            <a:r>
              <a:rPr lang="pl-PL" sz="3000" i="1" dirty="0" smtClean="0">
                <a:latin typeface="Arial Black" panose="020B0A04020102020204" pitchFamily="34" charset="0"/>
              </a:rPr>
              <a:t>(pismo przewodnie może być wspólne dla kilku składanych jednocześnie protestów)</a:t>
            </a:r>
            <a:r>
              <a:rPr lang="pl-PL" sz="3000" dirty="0" smtClean="0">
                <a:latin typeface="Arial Black" panose="020B0A04020102020204" pitchFamily="34" charset="0"/>
              </a:rPr>
              <a:t>.</a:t>
            </a:r>
            <a:endParaRPr lang="pl-PL" sz="3000" dirty="0"/>
          </a:p>
        </p:txBody>
      </p:sp>
    </p:spTree>
    <p:extLst>
      <p:ext uri="{BB962C8B-B14F-4D97-AF65-F5344CB8AC3E}">
        <p14:creationId xmlns:p14="http://schemas.microsoft.com/office/powerpoint/2010/main" val="281127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96252" y="916650"/>
            <a:ext cx="106918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5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ILOŚĆ PROTESTÓW ZŁOŻONYCH DO UM W RAMACH PRZEPROWADZONYCH PRZEZ LGD NABORÓW</a:t>
            </a:r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0044" y="1947356"/>
            <a:ext cx="1069181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smtClean="0">
                <a:latin typeface="Arial Black" panose="020B0A04020102020204" pitchFamily="34" charset="0"/>
              </a:rPr>
              <a:t>NA DZIEŃ </a:t>
            </a:r>
            <a:r>
              <a:rPr lang="pl-PL" sz="4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20.02.2020</a:t>
            </a:r>
            <a:r>
              <a:rPr lang="pl-PL" sz="4400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pl-PL" sz="4400" dirty="0" smtClean="0">
                <a:latin typeface="Arial Black" panose="020B0A04020102020204" pitchFamily="34" charset="0"/>
              </a:rPr>
              <a:t>DO URZĘDU MARSZAŁKOWSKIEGO WPŁYNĘŁO </a:t>
            </a:r>
            <a:r>
              <a:rPr lang="pl-PL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164</a:t>
            </a:r>
            <a:r>
              <a:rPr lang="pl-PL" sz="4400" dirty="0" smtClean="0">
                <a:latin typeface="Arial Black" panose="020B0A04020102020204" pitchFamily="34" charset="0"/>
              </a:rPr>
              <a:t> PROTESTÓW ORAZ </a:t>
            </a:r>
            <a:r>
              <a:rPr lang="pl-PL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  <a:r>
              <a:rPr lang="pl-PL" sz="4400" dirty="0" smtClean="0">
                <a:latin typeface="Arial Black" panose="020B0A04020102020204" pitchFamily="34" charset="0"/>
              </a:rPr>
              <a:t> INFORMACJE </a:t>
            </a:r>
          </a:p>
          <a:p>
            <a:pPr algn="ctr"/>
            <a:r>
              <a:rPr lang="pl-PL" sz="4400" dirty="0" smtClean="0">
                <a:latin typeface="Arial Black" panose="020B0A04020102020204" pitchFamily="34" charset="0"/>
              </a:rPr>
              <a:t>O ZŁOŻENIU PROTESTÓW </a:t>
            </a:r>
          </a:p>
          <a:p>
            <a:pPr algn="ctr"/>
            <a:r>
              <a:rPr lang="pl-PL" sz="4400" dirty="0" smtClean="0">
                <a:latin typeface="Arial Black" panose="020B0A04020102020204" pitchFamily="34" charset="0"/>
              </a:rPr>
              <a:t>DO LGD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3991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1070806"/>
            <a:ext cx="10691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>
                <a:solidFill>
                  <a:srgbClr val="0000FF"/>
                </a:solidFill>
                <a:latin typeface="Arial Black" panose="020B0A04020102020204" pitchFamily="34" charset="0"/>
              </a:rPr>
              <a:t>KOMPLET DOKUMENTACJI </a:t>
            </a:r>
            <a:endParaRPr lang="pl-PL" sz="4000" dirty="0" smtClean="0">
              <a:solidFill>
                <a:srgbClr val="0000FF"/>
              </a:solidFill>
              <a:latin typeface="Arial Black" panose="020B0A04020102020204" pitchFamily="34" charset="0"/>
            </a:endParaRPr>
          </a:p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SKŁADA </a:t>
            </a:r>
            <a:r>
              <a:rPr lang="pl-PL" sz="4000" dirty="0">
                <a:solidFill>
                  <a:srgbClr val="0000FF"/>
                </a:solidFill>
                <a:latin typeface="Arial Black" panose="020B0A04020102020204" pitchFamily="34" charset="0"/>
              </a:rPr>
              <a:t>SIĘ </a:t>
            </a:r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Z:</a:t>
            </a:r>
            <a:endParaRPr lang="pl-PL" sz="4000" dirty="0">
              <a:solidFill>
                <a:srgbClr val="0000FF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441158" y="2735176"/>
            <a:ext cx="1002230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Protestu Wnioskodawcy</a:t>
            </a:r>
            <a:r>
              <a:rPr lang="pl-PL" sz="2000" dirty="0" smtClean="0">
                <a:latin typeface="Arial Black" panose="020B0A04020102020204" pitchFamily="34" charset="0"/>
              </a:rPr>
              <a:t>,</a:t>
            </a:r>
          </a:p>
          <a:p>
            <a:endParaRPr lang="pl-PL" sz="1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Dokumentacja z przeprowadzonej autokontroli </a:t>
            </a:r>
          </a:p>
          <a:p>
            <a:r>
              <a:rPr lang="pl-PL" sz="2000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sz="2000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</a:t>
            </a:r>
            <a:r>
              <a:rPr lang="pl-PL" sz="2000" i="1" dirty="0" smtClean="0">
                <a:latin typeface="Arial Black" panose="020B0A04020102020204" pitchFamily="34" charset="0"/>
              </a:rPr>
              <a:t>(listy obecności, rejestry, karty oceny, uchwały, protokoły),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1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Korespondencja z Wnioskodawcą </a:t>
            </a:r>
          </a:p>
          <a:p>
            <a:pPr marL="360363"/>
            <a:r>
              <a:rPr lang="pl-PL" sz="2000" i="1" dirty="0" smtClean="0">
                <a:latin typeface="Arial Black" panose="020B0A04020102020204" pitchFamily="34" charset="0"/>
              </a:rPr>
              <a:t>(pismo wysłane po przeprowadzonym naborze wraz z podjętą     uchwałą, pismo wysłane po rozpatrzeniu protestu wraz z podjętą uchwałą),</a:t>
            </a:r>
          </a:p>
          <a:p>
            <a:endParaRPr lang="pl-PL" sz="1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Potwierdzenia odbioru wysłanych pism</a:t>
            </a:r>
            <a:r>
              <a:rPr lang="pl-PL" sz="2000" dirty="0" smtClean="0">
                <a:latin typeface="Arial Black" panose="020B0A04020102020204" pitchFamily="34" charset="0"/>
              </a:rPr>
              <a:t> </a:t>
            </a:r>
          </a:p>
          <a:p>
            <a:pPr marL="360363"/>
            <a:r>
              <a:rPr lang="pl-PL" sz="2000" i="1" dirty="0" smtClean="0">
                <a:latin typeface="Arial Black" panose="020B0A04020102020204" pitchFamily="34" charset="0"/>
              </a:rPr>
              <a:t>(kopie zwrotek)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7863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Wykres 21"/>
          <p:cNvGraphicFramePr/>
          <p:nvPr>
            <p:extLst>
              <p:ext uri="{D42A27DB-BD31-4B8C-83A1-F6EECF244321}">
                <p14:modId xmlns:p14="http://schemas.microsoft.com/office/powerpoint/2010/main" val="1280473033"/>
              </p:ext>
            </p:extLst>
          </p:nvPr>
        </p:nvGraphicFramePr>
        <p:xfrm>
          <a:off x="704335" y="842211"/>
          <a:ext cx="9292281" cy="65669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-4017" y="1102890"/>
            <a:ext cx="10691813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5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PONADTO PROSIMY O ZŁOŻENIE WRAZ </a:t>
            </a:r>
          </a:p>
          <a:p>
            <a:pPr algn="ctr"/>
            <a:r>
              <a:rPr lang="pl-PL" sz="25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Z DOKUMENTACJĄ DO PROTESTU</a:t>
            </a:r>
          </a:p>
          <a:p>
            <a:pPr algn="ctr"/>
            <a:r>
              <a:rPr lang="pl-PL" sz="35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WERSJI ELEKTRONICZNEJ</a:t>
            </a:r>
            <a:r>
              <a:rPr lang="pl-PL" sz="35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pl-PL" sz="25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NASTĘPUJĄCYCH DOKUMENTÓW</a:t>
            </a:r>
            <a:endParaRPr lang="pl-PL" sz="2500" dirty="0">
              <a:solidFill>
                <a:srgbClr val="0000FF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41158" y="3637536"/>
            <a:ext cx="1002230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PISMO DO WNIOSKODAWCY INFORMUJĄCE O WYNIKU WYBORU OPERACJI WRAZ ZUCHWAŁĄ PO PRZEPROWADZONYM NABORZE</a:t>
            </a:r>
            <a:endParaRPr lang="pl-PL" sz="2000" dirty="0" smtClean="0">
              <a:latin typeface="Arial Black" panose="020B0A04020102020204" pitchFamily="34" charset="0"/>
            </a:endParaRPr>
          </a:p>
          <a:p>
            <a:endParaRPr lang="pl-PL" sz="2000" dirty="0" smtClean="0">
              <a:latin typeface="Arial Black" panose="020B0A04020102020204" pitchFamily="34" charset="0"/>
            </a:endParaRPr>
          </a:p>
          <a:p>
            <a:endParaRPr lang="pl-PL" sz="1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PISMO DO WNIOSKODAWCY INFORMUJĄCE O WYNIKU 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ROZPATRZENIA PROTESTU </a:t>
            </a:r>
            <a:r>
              <a:rPr lang="pl-PL" sz="2000" dirty="0">
                <a:solidFill>
                  <a:srgbClr val="FF0000"/>
                </a:solidFill>
                <a:latin typeface="Arial Black" panose="020B0A04020102020204" pitchFamily="34" charset="0"/>
              </a:rPr>
              <a:t>WRAZ </a:t>
            </a:r>
            <a:r>
              <a:rPr lang="pl-PL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Z UCHWAŁĄ ZAWIERAJĄCĄ UZASADNIENIE PODJETEJ DECYZJI</a:t>
            </a:r>
            <a:endParaRPr lang="pl-PL" sz="2000" dirty="0">
              <a:latin typeface="Arial Black" panose="020B0A04020102020204" pitchFamily="34" charset="0"/>
            </a:endParaRPr>
          </a:p>
          <a:p>
            <a:endParaRPr lang="pl-PL" sz="2000" dirty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1000" dirty="0" smtClean="0">
              <a:latin typeface="Arial Black" panose="020B0A04020102020204" pitchFamily="34" charset="0"/>
            </a:endParaRPr>
          </a:p>
          <a:p>
            <a:endParaRPr lang="pl-PL" sz="2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9417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-4017" y="1102890"/>
            <a:ext cx="106918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OSTATECZNE </a:t>
            </a:r>
          </a:p>
          <a:p>
            <a:pPr algn="ctr"/>
            <a:r>
              <a:rPr lang="pl-PL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ROZSTRZYGNIĘCIE PROTESTU !!!</a:t>
            </a:r>
            <a:endParaRPr lang="pl-PL" sz="4000" dirty="0">
              <a:solidFill>
                <a:srgbClr val="FF000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41158" y="3637536"/>
            <a:ext cx="1002230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PROSIMY O UDZIELENIE INFORMACJI O OSTATECZNYM SPOSOBIE ROZSTRZYGNIĘCIA  PROTESTU </a:t>
            </a:r>
            <a:r>
              <a:rPr lang="pl-PL" sz="2000" i="1" dirty="0" smtClean="0">
                <a:latin typeface="Arial Black" panose="020B0A04020102020204" pitchFamily="34" charset="0"/>
              </a:rPr>
              <a:t>(KOPIA PISMA WYSŁANEGO DO WNIOSKODAWCY)</a:t>
            </a:r>
          </a:p>
          <a:p>
            <a:endParaRPr lang="pl-PL" sz="2000" dirty="0" smtClean="0">
              <a:latin typeface="Arial Black" panose="020B0A04020102020204" pitchFamily="34" charset="0"/>
            </a:endParaRPr>
          </a:p>
          <a:p>
            <a:endParaRPr lang="pl-PL" sz="1000" dirty="0" smtClean="0">
              <a:latin typeface="Arial Black" panose="020B0A040201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W PRZYPADKU WNIESIENIA PRZEZ WNIOSKODAWCĘ SKARGI DO SĄDU ADMINISTRACYJNEGO PROSIMY O KOPIĘ PISMA Z SĄDU INFORMUJĄCEGO LGD O WNIESIENIU SPRAWY </a:t>
            </a:r>
            <a:r>
              <a:rPr lang="pl-PL" sz="2000" i="1" dirty="0" smtClean="0">
                <a:latin typeface="Arial Black" panose="020B0A04020102020204" pitchFamily="34" charset="0"/>
              </a:rPr>
              <a:t>(TERMIN ROZPRAWY)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0365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Opracował: </a:t>
            </a:r>
            <a:r>
              <a:rPr lang="pl-PL" smtClean="0">
                <a:solidFill>
                  <a:schemeClr val="tx1"/>
                </a:solidFill>
                <a:latin typeface="Arial Black" panose="020B0A04020102020204" pitchFamily="34" charset="0"/>
              </a:rPr>
              <a:t>S.Cwynar</a:t>
            </a:r>
            <a:endParaRPr lang="pl-PL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176089" y="1922513"/>
            <a:ext cx="4339650" cy="370261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90500" dist="304800" dir="2700000" algn="ctr">
              <a:srgbClr val="000000">
                <a:alpha val="36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DZIĘKUJĘ </a:t>
            </a:r>
          </a:p>
          <a:p>
            <a:pPr algn="ctr">
              <a:lnSpc>
                <a:spcPct val="150000"/>
              </a:lnSpc>
            </a:pPr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ZA </a:t>
            </a:r>
          </a:p>
          <a:p>
            <a:pPr algn="ctr">
              <a:lnSpc>
                <a:spcPct val="150000"/>
              </a:lnSpc>
            </a:pPr>
            <a:r>
              <a:rPr lang="pl-P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UWAGĘ</a:t>
            </a:r>
            <a:endParaRPr lang="pl-P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5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le tekstowe 8"/>
          <p:cNvSpPr txBox="1"/>
          <p:nvPr/>
        </p:nvSpPr>
        <p:spPr>
          <a:xfrm>
            <a:off x="20044" y="1947356"/>
            <a:ext cx="1069181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smtClean="0">
                <a:latin typeface="Arial Black" panose="020B0A04020102020204" pitchFamily="34" charset="0"/>
              </a:rPr>
              <a:t>W OKRESIE </a:t>
            </a:r>
          </a:p>
          <a:p>
            <a:pPr algn="ctr"/>
            <a:r>
              <a:rPr lang="pl-PL" sz="4000" dirty="0" smtClean="0">
                <a:latin typeface="Arial Black" panose="020B0A04020102020204" pitchFamily="34" charset="0"/>
              </a:rPr>
              <a:t>OD </a:t>
            </a:r>
            <a:r>
              <a:rPr lang="pl-PL" sz="4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01.09.2019</a:t>
            </a:r>
            <a:r>
              <a:rPr lang="pl-PL" sz="4400" dirty="0" smtClean="0">
                <a:latin typeface="Arial Black" panose="020B0A04020102020204" pitchFamily="34" charset="0"/>
              </a:rPr>
              <a:t> </a:t>
            </a:r>
            <a:r>
              <a:rPr lang="pl-PL" sz="4000" dirty="0" smtClean="0">
                <a:latin typeface="Arial Black" panose="020B0A04020102020204" pitchFamily="34" charset="0"/>
              </a:rPr>
              <a:t>DO</a:t>
            </a:r>
            <a:r>
              <a:rPr lang="pl-PL" sz="4400" dirty="0" smtClean="0">
                <a:latin typeface="Arial Black" panose="020B0A04020102020204" pitchFamily="34" charset="0"/>
              </a:rPr>
              <a:t> </a:t>
            </a:r>
            <a:r>
              <a:rPr lang="pl-PL" sz="4400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20.02.2020</a:t>
            </a:r>
            <a:r>
              <a:rPr lang="pl-PL" sz="4400" dirty="0" smtClean="0">
                <a:latin typeface="Arial Black" panose="020B0A04020102020204" pitchFamily="34" charset="0"/>
              </a:rPr>
              <a:t> </a:t>
            </a:r>
          </a:p>
          <a:p>
            <a:pPr algn="ctr"/>
            <a:r>
              <a:rPr lang="pl-PL" sz="4400" dirty="0" smtClean="0">
                <a:latin typeface="Arial Black" panose="020B0A04020102020204" pitchFamily="34" charset="0"/>
              </a:rPr>
              <a:t>WPŁYNĘŁY </a:t>
            </a:r>
            <a:r>
              <a:rPr lang="pl-PL" sz="8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43</a:t>
            </a:r>
            <a:r>
              <a:rPr lang="pl-PL" sz="4400" dirty="0" smtClean="0">
                <a:latin typeface="Arial Black" panose="020B0A04020102020204" pitchFamily="34" charset="0"/>
              </a:rPr>
              <a:t> PROTESTY </a:t>
            </a:r>
          </a:p>
          <a:p>
            <a:pPr algn="ctr"/>
            <a:r>
              <a:rPr lang="pl-PL" sz="4400" dirty="0" smtClean="0">
                <a:latin typeface="Arial Black" panose="020B0A04020102020204" pitchFamily="34" charset="0"/>
              </a:rPr>
              <a:t>ORAZ </a:t>
            </a:r>
            <a:r>
              <a:rPr lang="pl-PL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  <a:r>
              <a:rPr lang="pl-PL" sz="4400" dirty="0" smtClean="0">
                <a:latin typeface="Arial Black" panose="020B0A04020102020204" pitchFamily="34" charset="0"/>
              </a:rPr>
              <a:t> INFORMACJE </a:t>
            </a:r>
          </a:p>
          <a:p>
            <a:pPr algn="ctr"/>
            <a:r>
              <a:rPr lang="pl-PL" sz="4400" dirty="0" smtClean="0">
                <a:latin typeface="Arial Black" panose="020B0A04020102020204" pitchFamily="34" charset="0"/>
              </a:rPr>
              <a:t>O ZŁOŻENIU PROTESTÓW </a:t>
            </a:r>
          </a:p>
          <a:p>
            <a:pPr algn="ctr"/>
            <a:r>
              <a:rPr lang="pl-PL" sz="4400" dirty="0" smtClean="0">
                <a:latin typeface="Arial Black" panose="020B0A04020102020204" pitchFamily="34" charset="0"/>
              </a:rPr>
              <a:t>DO LGD</a:t>
            </a:r>
            <a:endParaRPr lang="pl-PL" sz="44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6252" y="916650"/>
            <a:ext cx="1069181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5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ILOŚĆ PROTESTÓW ZŁOŻONYCH DO UM W RAMACH PRZEPROWADZONYCH PRZEZ LGD NABORÓW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57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238549458"/>
              </p:ext>
            </p:extLst>
          </p:nvPr>
        </p:nvGraphicFramePr>
        <p:xfrm>
          <a:off x="1" y="950495"/>
          <a:ext cx="10691812" cy="6056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110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val="2375988135"/>
              </p:ext>
            </p:extLst>
          </p:nvPr>
        </p:nvGraphicFramePr>
        <p:xfrm>
          <a:off x="-1" y="986589"/>
          <a:ext cx="10691813" cy="602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202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859513093"/>
              </p:ext>
            </p:extLst>
          </p:nvPr>
        </p:nvGraphicFramePr>
        <p:xfrm>
          <a:off x="1" y="926433"/>
          <a:ext cx="10691812" cy="6080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43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3033734905"/>
              </p:ext>
            </p:extLst>
          </p:nvPr>
        </p:nvGraphicFramePr>
        <p:xfrm>
          <a:off x="1" y="962526"/>
          <a:ext cx="10691812" cy="604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24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GŁÓWNE KRYTERIA OD OCENY KTÓRYCH ODWOŁYWALI SIĘ WNIOSKODAWCY TO: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20316" y="3454961"/>
            <a:ext cx="1040731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INNOWACYJNOŚĆ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WPŁYW NA OCHRONĘ ŚRODOWISKA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WPŁYW NA ROZWÓJ TURYSTYKI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DOŚWIADCZENIE WNIOSKODAWCY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WYKORZYSTANIE ZASOBÓW</a:t>
            </a:r>
            <a:endParaRPr lang="pl-PL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5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-1" y="926422"/>
            <a:ext cx="10691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BŁĘDY W OCENIE OPERACJI</a:t>
            </a:r>
            <a:endParaRPr lang="pl-PL" sz="4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98657" y="1983236"/>
            <a:ext cx="1009449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BRAK MERYTORYCZNEGO UZASADNIENIA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LAKONICZNE UZASADNIENIA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>
                <a:solidFill>
                  <a:srgbClr val="FF0000"/>
                </a:solidFill>
                <a:latin typeface="Arial Black" panose="020B0A04020102020204" pitchFamily="34" charset="0"/>
              </a:rPr>
              <a:t>OGÓLNIKOWE KOMUNIKATY O PRZYZNANEJ (LUB NIE) ILOŚCI PUNKTÓW</a:t>
            </a:r>
            <a:endParaRPr lang="pl-PL" sz="3000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OCENA </a:t>
            </a:r>
            <a:r>
              <a:rPr lang="pl-PL" sz="3000" dirty="0">
                <a:solidFill>
                  <a:srgbClr val="FF0000"/>
                </a:solidFill>
                <a:latin typeface="Arial Black" panose="020B0A04020102020204" pitchFamily="34" charset="0"/>
              </a:rPr>
              <a:t>W OPARCIU O DEFINICJE NIEWYNIKAJĄCE WPROST Z </a:t>
            </a: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KRYTERIÓW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OCENA ODERWANA OD TREŚCI KRYTERIUM</a:t>
            </a:r>
          </a:p>
          <a:p>
            <a:pPr marL="457200" indent="-4572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sz="3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BRAK ZNAJOMOŚCI WŁASNYCH PROCEDUR</a:t>
            </a:r>
            <a:endParaRPr lang="pl-PL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62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2141</TotalTime>
  <Words>625</Words>
  <Application>Microsoft Office PowerPoint</Application>
  <PresentationFormat>Niestandardowy</PresentationFormat>
  <Paragraphs>119</Paragraphs>
  <Slides>23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Cwynar Sławomir</dc:creator>
  <cp:lastModifiedBy>Cwynar Sławomir</cp:lastModifiedBy>
  <cp:revision>423</cp:revision>
  <dcterms:created xsi:type="dcterms:W3CDTF">2017-01-31T08:30:33Z</dcterms:created>
  <dcterms:modified xsi:type="dcterms:W3CDTF">2020-02-17T06:38:01Z</dcterms:modified>
</cp:coreProperties>
</file>